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3716000" cx="24384000"/>
  <p:notesSz cx="7010400" cy="9296400"/>
  <p:embeddedFontLst>
    <p:embeddedFont>
      <p:font typeface="Gill Sans"/>
      <p:regular r:id="rId28"/>
      <p:bold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EDBC6A-726D-4AC7-A611-FA3544B9EFE5}">
  <a:tblStyle styleId="{68EDBC6A-726D-4AC7-A611-FA3544B9EF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Gill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ill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4" name="Google Shape;264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create the </a:t>
            </a:r>
            <a:r>
              <a:rPr b="1" lang="en-US"/>
              <a:t>continent-level population bar graph</a:t>
            </a:r>
            <a:r>
              <a:rPr lang="en-US"/>
              <a:t>. We will use this visualization as the basis for implementing our first function.</a:t>
            </a:r>
            <a:endParaRPr/>
          </a:p>
        </p:txBody>
      </p:sp>
      <p:sp>
        <p:nvSpPr>
          <p:cNvPr id="370" name="Google Shape;370;p2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begin walkthrough through how to create a function</a:t>
            </a:r>
            <a:r>
              <a:rPr b="1" lang="en-US"/>
              <a:t> based on the Population data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2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</a:t>
            </a:r>
            <a:r>
              <a:rPr b="1" lang="en-US"/>
              <a:t>DEMONSTRATE</a:t>
            </a:r>
            <a:r>
              <a:rPr lang="en-US"/>
              <a:t> the syntax used for the function to calculate the average GNP by country, as well as how to check the validity of an input function.</a:t>
            </a:r>
            <a:endParaRPr/>
          </a:p>
        </p:txBody>
      </p:sp>
      <p:sp>
        <p:nvSpPr>
          <p:cNvPr id="390" name="Google Shape;390;p2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implement the average GNP function within a </a:t>
            </a:r>
            <a:r>
              <a:rPr b="1" lang="en-US"/>
              <a:t>continent-level population bar graph</a:t>
            </a:r>
            <a:r>
              <a:rPr lang="en-US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2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offer a preview of table calculations, which will be discussed in much more detail in the next session.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3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3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review the various topics covered in class today. It is also an opportunity to </a:t>
            </a:r>
            <a:r>
              <a:rPr b="1" lang="en-US"/>
              <a:t>ASK</a:t>
            </a:r>
            <a:r>
              <a:rPr lang="en-US"/>
              <a:t> if students have any outstanding questions that need to be resolved.</a:t>
            </a:r>
            <a:endParaRPr/>
          </a:p>
        </p:txBody>
      </p:sp>
      <p:sp>
        <p:nvSpPr>
          <p:cNvPr id="458" name="Google Shape;458;p3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the agenda for the next session. </a:t>
            </a:r>
            <a:r>
              <a:rPr b="1" lang="en-US"/>
              <a:t>COMMENT</a:t>
            </a:r>
            <a:r>
              <a:rPr lang="en-US"/>
              <a:t> briefly on each topic to set expectations and encourage prediction.</a:t>
            </a:r>
            <a:endParaRPr/>
          </a:p>
        </p:txBody>
      </p:sp>
      <p:sp>
        <p:nvSpPr>
          <p:cNvPr id="468" name="Google Shape;468;p3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Tableau’s built-in functions. </a:t>
            </a:r>
            <a:r>
              <a:rPr b="1" lang="en-US"/>
              <a:t>COMPARE</a:t>
            </a:r>
            <a:r>
              <a:rPr lang="en-US"/>
              <a:t> the operations available within Tableau to those you might find in Excel and SQL.</a:t>
            </a:r>
            <a:endParaRPr/>
          </a:p>
        </p:txBody>
      </p:sp>
      <p:sp>
        <p:nvSpPr>
          <p:cNvPr id="279" name="Google Shape;279;p1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typology of functions native to Tableau. </a:t>
            </a:r>
            <a:r>
              <a:rPr b="1" lang="en-US"/>
              <a:t>EXPLAIN</a:t>
            </a:r>
            <a:r>
              <a:rPr lang="en-US"/>
              <a:t> what some of these function types mean, especially Number Functions and Aggregate Functions (since they’re the next function types you’ll be exploring in detail next).</a:t>
            </a:r>
            <a:endParaRPr/>
          </a:p>
        </p:txBody>
      </p:sp>
      <p:sp>
        <p:nvSpPr>
          <p:cNvPr id="288" name="Google Shape;288;p1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demonstrate how to create a function using the shelf. </a:t>
            </a:r>
            <a:r>
              <a:rPr b="1" lang="en-US"/>
              <a:t>WALK THROUGH</a:t>
            </a:r>
            <a:r>
              <a:rPr lang="en-US"/>
              <a:t> how to do so.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Time permitting, you might also </a:t>
            </a:r>
            <a:r>
              <a:rPr b="1" lang="en-US"/>
              <a:t>WALK THROUGH</a:t>
            </a:r>
            <a:r>
              <a:rPr lang="en-US"/>
              <a:t> how to create a new column by dragging the function to the Data pane.</a:t>
            </a:r>
            <a:endParaRPr/>
          </a:p>
        </p:txBody>
      </p:sp>
      <p:sp>
        <p:nvSpPr>
          <p:cNvPr id="300" name="Google Shape;300;p1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demonstrate how to create a function using the menu. </a:t>
            </a:r>
            <a:r>
              <a:rPr b="1" lang="en-US"/>
              <a:t>WALK THROUGH</a:t>
            </a:r>
            <a:r>
              <a:rPr lang="en-US"/>
              <a:t> how to do so.</a:t>
            </a:r>
            <a:endParaRPr/>
          </a:p>
        </p:txBody>
      </p:sp>
      <p:sp>
        <p:nvSpPr>
          <p:cNvPr id="310" name="Google Shape;310;p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explain the basic elements of Tableau function syntax. </a:t>
            </a:r>
            <a:r>
              <a:rPr b="1" lang="en-US"/>
              <a:t>DEFINE </a:t>
            </a:r>
            <a:r>
              <a:rPr lang="en-US"/>
              <a:t>all of the relevant terms onscreen and in the diagram.</a:t>
            </a:r>
            <a:endParaRPr/>
          </a:p>
        </p:txBody>
      </p:sp>
      <p:sp>
        <p:nvSpPr>
          <p:cNvPr id="320" name="Google Shape;320;p2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explain the basic elements of control flow using Tableau function syntax. </a:t>
            </a:r>
            <a:r>
              <a:rPr b="1" lang="en-US"/>
              <a:t>DEFINE </a:t>
            </a:r>
            <a:r>
              <a:rPr lang="en-US"/>
              <a:t>all of the relevant terms onscreen and in the diagram.</a:t>
            </a:r>
            <a:endParaRPr/>
          </a:p>
        </p:txBody>
      </p:sp>
      <p:sp>
        <p:nvSpPr>
          <p:cNvPr id="340" name="Google Shape;340;p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07" name="Google Shape;107;p15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5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68" name="Google Shape;168;p24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4" name="Google Shape;2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0" name="Google Shape;260;p36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7" name="Google Shape;5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2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1" sz="2200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elp.tableau.com/current/pro/desktop/en-us/functions_all_alphabetical.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elp.tableau.com/current/pro/desktop/en-us/functions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6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831200" y="3073275"/>
            <a:ext cx="10280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Before creating and implementing our first function, let’s start by creating a </a:t>
            </a:r>
            <a:r>
              <a:rPr b="1" lang="en-US"/>
              <a:t>continent-level population analysis graph. </a:t>
            </a:r>
            <a:endParaRPr b="1"/>
          </a:p>
        </p:txBody>
      </p:sp>
      <p:sp>
        <p:nvSpPr>
          <p:cNvPr id="373" name="Google Shape;373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Create a basic population chart </a:t>
            </a:r>
            <a:endParaRPr/>
          </a:p>
        </p:txBody>
      </p:sp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300" y="3334225"/>
            <a:ext cx="12721475" cy="84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 will now create our first function in Tableau using </a:t>
            </a:r>
            <a:r>
              <a:rPr b="1" lang="en-US"/>
              <a:t>GNP.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Right click on the GNP field to get to the calculation pane. 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Then select “Create” &gt; “Calculated Field…”</a:t>
            </a:r>
            <a:endParaRPr/>
          </a:p>
        </p:txBody>
      </p:sp>
      <p:sp>
        <p:nvSpPr>
          <p:cNvPr id="383" name="Google Shape;383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Creating a function </a:t>
            </a:r>
            <a:endParaRPr/>
          </a:p>
        </p:txBody>
      </p:sp>
      <p:sp>
        <p:nvSpPr>
          <p:cNvPr id="384" name="Google Shape;384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7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1250" y="3720067"/>
            <a:ext cx="10029775" cy="6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8"/>
          <p:cNvPicPr preferRelativeResize="0"/>
          <p:nvPr/>
        </p:nvPicPr>
        <p:blipFill rotWithShape="1">
          <a:blip r:embed="rId3">
            <a:alphaModFix/>
          </a:blip>
          <a:srcRect b="3882" l="0" r="83053" t="82100"/>
          <a:stretch/>
        </p:blipFill>
        <p:spPr>
          <a:xfrm>
            <a:off x="13535225" y="9143925"/>
            <a:ext cx="1229975" cy="9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We’re going to calculate the </a:t>
            </a:r>
            <a:r>
              <a:rPr b="1" lang="en-US"/>
              <a:t>average GNP</a:t>
            </a:r>
            <a:r>
              <a:rPr lang="en-US"/>
              <a:t> grouped by country.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Input the formula and note if calculation is </a:t>
            </a:r>
            <a:r>
              <a:rPr b="1" lang="en-US"/>
              <a:t>“valid,” </a:t>
            </a:r>
            <a:r>
              <a:rPr lang="en-US"/>
              <a:t>or properly formatted.</a:t>
            </a:r>
            <a:r>
              <a:rPr lang="en-US"/>
              <a:t>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 new column appears in the data pane  with a </a:t>
            </a:r>
            <a:r>
              <a:rPr b="1" lang="en-US"/>
              <a:t>“=”</a:t>
            </a:r>
            <a:r>
              <a:rPr lang="en-US"/>
              <a:t> prefix, which tells us that the function is calculated.</a:t>
            </a:r>
            <a:endParaRPr/>
          </a:p>
        </p:txBody>
      </p:sp>
      <p:sp>
        <p:nvSpPr>
          <p:cNvPr id="394" name="Google Shape;394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Validating a function</a:t>
            </a:r>
            <a:endParaRPr/>
          </a:p>
        </p:txBody>
      </p:sp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7" name="Google Shape;397;p48"/>
          <p:cNvPicPr preferRelativeResize="0"/>
          <p:nvPr/>
        </p:nvPicPr>
        <p:blipFill rotWithShape="1">
          <a:blip r:embed="rId4">
            <a:alphaModFix/>
          </a:blip>
          <a:srcRect b="0" l="-2459" r="0" t="0"/>
          <a:stretch/>
        </p:blipFill>
        <p:spPr>
          <a:xfrm>
            <a:off x="12659425" y="2875050"/>
            <a:ext cx="11020762" cy="376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 rotWithShape="1">
          <a:blip r:embed="rId3">
            <a:alphaModFix/>
          </a:blip>
          <a:srcRect b="3883" l="0" r="0" t="0"/>
          <a:stretch/>
        </p:blipFill>
        <p:spPr>
          <a:xfrm>
            <a:off x="15490200" y="7398114"/>
            <a:ext cx="5359200" cy="4830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8"/>
          <p:cNvCxnSpPr/>
          <p:nvPr/>
        </p:nvCxnSpPr>
        <p:spPr>
          <a:xfrm flipH="1" rot="10800000">
            <a:off x="10872950" y="6283525"/>
            <a:ext cx="1614600" cy="45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0" name="Google Shape;400;p48"/>
          <p:cNvCxnSpPr/>
          <p:nvPr/>
        </p:nvCxnSpPr>
        <p:spPr>
          <a:xfrm>
            <a:off x="11868250" y="9617775"/>
            <a:ext cx="1509600" cy="63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Then, drag </a:t>
            </a:r>
            <a:r>
              <a:rPr b="1" lang="en-US"/>
              <a:t>average GNP</a:t>
            </a:r>
            <a:r>
              <a:rPr lang="en-US"/>
              <a:t> to the new field into our analysis shelf (notice it auto aggregates at the continent level!).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Average GNP now appears as a separate pane within our visualization.</a:t>
            </a:r>
            <a:endParaRPr/>
          </a:p>
        </p:txBody>
      </p:sp>
      <p:sp>
        <p:nvSpPr>
          <p:cNvPr id="407" name="Google Shape;407;p4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Modifying a visualization via function </a:t>
            </a:r>
            <a:endParaRPr/>
          </a:p>
        </p:txBody>
      </p:sp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0" name="Google Shape;4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0150" y="3073275"/>
            <a:ext cx="10666501" cy="93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Knowledge check 6</a:t>
            </a:r>
            <a:endParaRPr/>
          </a:p>
        </p:txBody>
      </p:sp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Exercise 6</a:t>
            </a:r>
            <a:endParaRPr/>
          </a:p>
        </p:txBody>
      </p:sp>
      <p:sp>
        <p:nvSpPr>
          <p:cNvPr id="422" name="Google Shape;422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429" name="Google Shape;429;p52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{68EDBC6A-726D-4AC7-A611-FA3544B9EFE5}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formatting options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basic functions on the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Introduction to table calculations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186536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861111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5567811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Table calculations</a:t>
            </a:r>
            <a:r>
              <a:rPr lang="en-US"/>
              <a:t> give you calculations derived from the </a:t>
            </a:r>
            <a:r>
              <a:rPr b="1" lang="en-US"/>
              <a:t>view</a:t>
            </a:r>
            <a:r>
              <a:rPr lang="en-US"/>
              <a:t>, such as: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Rank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Percentile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Moving average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Difference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Running total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These calculations do not consider any measures or dimensions that are filtered out of the visualization.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Next time, we’ll learn how to implement table calculations on our dataset.</a:t>
            </a:r>
            <a:endParaRPr/>
          </a:p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Preview: table calculations</a:t>
            </a:r>
            <a:endParaRPr/>
          </a:p>
        </p:txBody>
      </p:sp>
      <p:sp>
        <p:nvSpPr>
          <p:cNvPr id="441" name="Google Shape;441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449" name="Google Shape;449;p54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{68EDBC6A-726D-4AC7-A611-FA3544B9EFE5}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formatting options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basic functions on the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Introduction to table calculations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186536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861111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5567811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6274511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Formatting figures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Format menu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Right-clicking elements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Marks card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Annotations</a:t>
            </a:r>
            <a:endParaRPr sz="4200"/>
          </a:p>
        </p:txBody>
      </p:sp>
      <p:sp>
        <p:nvSpPr>
          <p:cNvPr id="461" name="Google Shape;461;p5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What we covered today </a:t>
            </a:r>
            <a:endParaRPr/>
          </a:p>
        </p:txBody>
      </p:sp>
      <p:sp>
        <p:nvSpPr>
          <p:cNvPr id="462" name="Google Shape;462;p5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5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Tableau functions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Basic function syntax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Creating a function via shelf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Creating a function via menu</a:t>
            </a:r>
            <a:br>
              <a:rPr lang="en-US" sz="4200"/>
            </a:br>
            <a:endParaRPr sz="4200"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Implementing a function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Introduction to table calculations</a:t>
            </a:r>
            <a:endParaRPr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</p:txBody>
      </p:sp>
      <p:sp>
        <p:nvSpPr>
          <p:cNvPr id="464" name="Google Shape;464;p55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5"/>
                </a:solidFill>
              </a:rPr>
              <a:t>In the past few modules, we covered:</a:t>
            </a:r>
            <a:endParaRPr sz="4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38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{68EDBC6A-726D-4AC7-A611-FA3544B9EFE5}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formatting options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basic functions on the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Introduction to table calculations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73" name="Google Shape;273;p3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186536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>
                <a:solidFill>
                  <a:schemeClr val="accent5"/>
                </a:solidFill>
              </a:rPr>
              <a:t>In the next few modules, we will cover: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Functions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Table calculations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Level of detail (LOD) functions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Number functions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Aggregate calculations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600"/>
              </a:spcAft>
              <a:buSzPts val="4200"/>
              <a:buNone/>
            </a:pPr>
            <a:r>
              <a:rPr lang="en-US"/>
              <a:t>Until then, stay excited!</a:t>
            </a:r>
            <a:endParaRPr/>
          </a:p>
        </p:txBody>
      </p:sp>
      <p:sp>
        <p:nvSpPr>
          <p:cNvPr id="471" name="Google Shape;471;p5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6</a:t>
            </a:r>
            <a:endParaRPr/>
          </a:p>
        </p:txBody>
      </p:sp>
      <p:sp>
        <p:nvSpPr>
          <p:cNvPr id="479" name="Google Shape;479;p5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Tableau’s </a:t>
            </a:r>
            <a:r>
              <a:rPr b="1" lang="en-US"/>
              <a:t>built-in functions</a:t>
            </a:r>
            <a:r>
              <a:rPr lang="en-US"/>
              <a:t> are essential for being able to customize your data representation.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Just as you might need to learn Excel commands and SQL functions, we will need to get familiar with Tableau’s syntax.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For a complete listing of Tableau’s function repertoire, you can have a look at the </a:t>
            </a: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[link]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/>
              <a:t>on the tool’s website.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 Tableau functions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Function types</a:t>
            </a:r>
            <a:endParaRPr/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lang="en-US"/>
              <a:t>Tableau functions are classified into several types.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lang="en-US"/>
              <a:t>These include: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4657925" y="5353350"/>
            <a:ext cx="89343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Number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String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Date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Type Conversion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Logical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Aggregate Functions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11096617" y="5353350"/>
            <a:ext cx="89343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Pass-Through Functions (RAWSQL)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User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 Calculation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Spatial Functions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Additional Functions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3496200" y="10698425"/>
            <a:ext cx="173916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Century Gothic"/>
              <a:buChar char="●"/>
            </a:pPr>
            <a:r>
              <a:rPr b="0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see Tableau functions separated by type, visit </a:t>
            </a:r>
            <a:r>
              <a:rPr b="1" i="0" lang="en-US" sz="4200" u="sng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page [link]</a:t>
            </a:r>
            <a:r>
              <a:rPr b="0" i="0" lang="en-US" sz="42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42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Creating a function: option 1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There are two ways to create functions in Tableau.</a:t>
            </a:r>
            <a:br>
              <a:rPr b="1" lang="en-US"/>
            </a:br>
            <a:endParaRPr b="1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Option 1:</a:t>
            </a:r>
            <a:r>
              <a:rPr lang="en-US"/>
              <a:t> Specify directly in the </a:t>
            </a:r>
            <a:r>
              <a:rPr b="1" lang="en-US"/>
              <a:t>“shelf.”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Useful for simple calculations.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This creates data in the view without adding a new column.</a:t>
            </a:r>
            <a:endParaRPr/>
          </a:p>
          <a:p>
            <a:pPr indent="0" lvl="0" marL="22860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Note:</a:t>
            </a:r>
            <a:r>
              <a:rPr lang="en-US"/>
              <a:t> You can create a new column by dragging it to the data pane.</a:t>
            </a:r>
            <a:endParaRPr/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875" y="5545188"/>
            <a:ext cx="13626250" cy="14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Option 2:</a:t>
            </a:r>
            <a:r>
              <a:rPr lang="en-US"/>
              <a:t> Specify with the </a:t>
            </a:r>
            <a:r>
              <a:rPr b="1" lang="en-US"/>
              <a:t>menu.</a:t>
            </a:r>
            <a:r>
              <a:rPr lang="en-US"/>
              <a:t> 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Useful for more complex calculations.</a:t>
            </a:r>
            <a:br>
              <a:rPr lang="en-US"/>
            </a:b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Creates a new column in data.</a:t>
            </a:r>
            <a:endParaRPr/>
          </a:p>
        </p:txBody>
      </p:sp>
      <p:sp>
        <p:nvSpPr>
          <p:cNvPr id="313" name="Google Shape;313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Creating a function: option 2</a:t>
            </a:r>
            <a:endParaRPr/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1250" y="3720067"/>
            <a:ext cx="10029775" cy="6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b="1" lang="en-US" sz="4000"/>
              <a:t>Function parts:</a:t>
            </a:r>
            <a:br>
              <a:rPr b="1"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Built in functions </a:t>
            </a:r>
            <a:endParaRPr sz="4000"/>
          </a:p>
          <a:p>
            <a:pPr indent="-482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-US" sz="4000"/>
              <a:t>control flow </a:t>
            </a:r>
            <a:r>
              <a:rPr b="1" lang="en-US" sz="4000"/>
              <a:t>(black)</a:t>
            </a:r>
            <a:endParaRPr b="1" sz="4000"/>
          </a:p>
          <a:p>
            <a:pPr indent="-482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-US" sz="4000"/>
              <a:t>math operations (=,-,/,*...)</a:t>
            </a:r>
            <a:endParaRPr sz="4000"/>
          </a:p>
          <a:p>
            <a:pPr indent="-482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-US" sz="4000"/>
              <a:t>logical operators (&lt;, &gt;, =) </a:t>
            </a:r>
            <a:endParaRPr sz="4000"/>
          </a:p>
          <a:p>
            <a:pPr indent="-482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lang="en-US" sz="4000"/>
              <a:t>math functions </a:t>
            </a:r>
            <a:r>
              <a:rPr b="1" lang="en-US" sz="4000"/>
              <a:t>(blue)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Fields from data pane </a:t>
            </a:r>
            <a:r>
              <a:rPr b="1" lang="en-US" sz="4000"/>
              <a:t>(orange)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Strings (demarcated by </a:t>
            </a:r>
            <a:r>
              <a:rPr b="1" lang="en-US" sz="4000"/>
              <a:t>“ ”</a:t>
            </a:r>
            <a:r>
              <a:rPr lang="en-US" sz="4000"/>
              <a:t>) </a:t>
            </a:r>
            <a:br>
              <a:rPr lang="en-US" sz="4000"/>
            </a:br>
            <a:endParaRPr sz="4000"/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000"/>
              <a:t>Integers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  <a:p>
            <a:pPr indent="0" lvl="0" marL="461962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000"/>
          </a:p>
        </p:txBody>
      </p:sp>
      <p:sp>
        <p:nvSpPr>
          <p:cNvPr id="323" name="Google Shape;323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Basic function syntax</a:t>
            </a:r>
            <a:endParaRPr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0413" y="4895457"/>
            <a:ext cx="8097575" cy="29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11530163" y="9265413"/>
            <a:ext cx="35922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Math operation 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13932727" y="3518425"/>
            <a:ext cx="35922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Column name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15432563" y="9265413"/>
            <a:ext cx="25608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field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9" name="Google Shape;329;p43"/>
          <p:cNvCxnSpPr>
            <a:stCxn id="326" idx="0"/>
          </p:cNvCxnSpPr>
          <p:nvPr/>
        </p:nvCxnSpPr>
        <p:spPr>
          <a:xfrm flipH="1" rot="10800000">
            <a:off x="13326263" y="7620213"/>
            <a:ext cx="1178100" cy="164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43"/>
          <p:cNvCxnSpPr>
            <a:stCxn id="328" idx="0"/>
          </p:cNvCxnSpPr>
          <p:nvPr/>
        </p:nvCxnSpPr>
        <p:spPr>
          <a:xfrm flipH="1" rot="10800000">
            <a:off x="16712963" y="7769313"/>
            <a:ext cx="32400" cy="149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43"/>
          <p:cNvCxnSpPr>
            <a:stCxn id="327" idx="2"/>
          </p:cNvCxnSpPr>
          <p:nvPr/>
        </p:nvCxnSpPr>
        <p:spPr>
          <a:xfrm>
            <a:off x="15728827" y="4248625"/>
            <a:ext cx="252000" cy="87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43"/>
          <p:cNvSpPr txBox="1"/>
          <p:nvPr/>
        </p:nvSpPr>
        <p:spPr>
          <a:xfrm>
            <a:off x="18128363" y="9265413"/>
            <a:ext cx="34473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Math operator</a:t>
            </a:r>
            <a:endParaRPr b="0" i="0" sz="3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3" name="Google Shape;333;p43"/>
          <p:cNvCxnSpPr>
            <a:stCxn id="332" idx="0"/>
            <a:endCxn id="325" idx="2"/>
          </p:cNvCxnSpPr>
          <p:nvPr/>
        </p:nvCxnSpPr>
        <p:spPr>
          <a:xfrm rot="10800000">
            <a:off x="17989313" y="7884813"/>
            <a:ext cx="1862700" cy="13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4" name="Google Shape;334;p43"/>
          <p:cNvSpPr txBox="1"/>
          <p:nvPr/>
        </p:nvSpPr>
        <p:spPr>
          <a:xfrm>
            <a:off x="19043627" y="3442250"/>
            <a:ext cx="2854200" cy="13806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 arguments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5" name="Google Shape;335;p43"/>
          <p:cNvCxnSpPr/>
          <p:nvPr/>
        </p:nvCxnSpPr>
        <p:spPr>
          <a:xfrm>
            <a:off x="20384477" y="4848650"/>
            <a:ext cx="93600" cy="19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43"/>
          <p:cNvCxnSpPr/>
          <p:nvPr/>
        </p:nvCxnSpPr>
        <p:spPr>
          <a:xfrm flipH="1">
            <a:off x="17684763" y="4822838"/>
            <a:ext cx="2560800" cy="195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This is a simple function that gets the log of the GNP data column.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Base 2 log for values &gt; 1.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Otherwise it takes the value.</a:t>
            </a:r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Control flow using function syntax</a:t>
            </a:r>
            <a:endParaRPr/>
          </a:p>
        </p:txBody>
      </p:sp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6" name="Google Shape;3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9413" y="5239647"/>
            <a:ext cx="7761150" cy="45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19786838" y="8268900"/>
            <a:ext cx="3592200" cy="1374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Math operation (blue)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3841676" y="3884825"/>
            <a:ext cx="33855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Column name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10793388" y="8664250"/>
            <a:ext cx="2999700" cy="730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 END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0431852" y="6624575"/>
            <a:ext cx="3897900" cy="1374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flow elements (black)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710638" y="6700775"/>
            <a:ext cx="3592200" cy="13743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field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5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(orange)</a:t>
            </a:r>
            <a:endParaRPr b="0" i="0" sz="3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2" name="Google Shape;352;p44"/>
          <p:cNvCxnSpPr/>
          <p:nvPr/>
        </p:nvCxnSpPr>
        <p:spPr>
          <a:xfrm flipH="1" rot="10800000">
            <a:off x="14328013" y="7306810"/>
            <a:ext cx="703800" cy="4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44"/>
          <p:cNvCxnSpPr/>
          <p:nvPr/>
        </p:nvCxnSpPr>
        <p:spPr>
          <a:xfrm>
            <a:off x="13794613" y="8988010"/>
            <a:ext cx="1326900" cy="11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16938838" y="8053225"/>
            <a:ext cx="2887500" cy="572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/>
          <p:nvPr/>
        </p:nvCxnSpPr>
        <p:spPr>
          <a:xfrm flipH="1">
            <a:off x="18380938" y="6858225"/>
            <a:ext cx="1319400" cy="846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44"/>
          <p:cNvCxnSpPr>
            <a:stCxn id="348" idx="2"/>
          </p:cNvCxnSpPr>
          <p:nvPr/>
        </p:nvCxnSpPr>
        <p:spPr>
          <a:xfrm>
            <a:off x="15534426" y="4615025"/>
            <a:ext cx="252000" cy="874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63" name="Google Shape;363;p45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{68EDBC6A-726D-4AC7-A611-FA3544B9EFE5}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Discuss formatting options in Tableau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Explain the concept of functions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basic functions on the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Introduction to table calculations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364" name="Google Shape;3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186536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400" y="4861111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